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7"/>
  </p:notesMasterIdLst>
  <p:sldIdLst>
    <p:sldId id="306" r:id="rId5"/>
    <p:sldId id="266" r:id="rId6"/>
    <p:sldId id="371" r:id="rId7"/>
    <p:sldId id="274" r:id="rId8"/>
    <p:sldId id="275" r:id="rId9"/>
    <p:sldId id="368" r:id="rId10"/>
    <p:sldId id="369" r:id="rId11"/>
    <p:sldId id="276" r:id="rId12"/>
    <p:sldId id="370" r:id="rId13"/>
    <p:sldId id="374" r:id="rId14"/>
    <p:sldId id="372" r:id="rId15"/>
    <p:sldId id="373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Proxima Nova" panose="02000506030000020004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6" roundtripDataSignature="AMtx7mjo7hB3lj2l8LsHWdUe10mxEAXt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9C5322-CE69-4C17-9F11-074B851A5BDA}">
  <a:tblStyle styleId="{169C5322-CE69-4C17-9F11-074B851A5BD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43"/>
    <p:restoredTop sz="94670"/>
  </p:normalViewPr>
  <p:slideViewPr>
    <p:cSldViewPr snapToGrid="0">
      <p:cViewPr varScale="1">
        <p:scale>
          <a:sx n="174" d="100"/>
          <a:sy n="174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10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10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07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11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6" Type="http://customschemas.google.com/relationships/presentationmetadata" Target="meta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8" Type="http://schemas.openxmlformats.org/officeDocument/2006/relationships/slide" Target="slides/slide4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1" name="Google Shape;2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5469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3" name="Google Shape;43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3111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0" name="Google Shape;44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95801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5" name="Google Shape;1125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6" name="Google Shape;1126;p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7494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5" name="Google Shape;35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4" name="Google Shape;51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68894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9" name="Google Shape;41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89110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09" name="Google Shape;50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18694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3" name="Google Shape;43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3" name="Google Shape;43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031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1">
  <p:cSld name="Cover Slide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2"/>
          <p:cNvSpPr txBox="1">
            <a:spLocks noGrp="1"/>
          </p:cNvSpPr>
          <p:nvPr>
            <p:ph type="ctrTitle"/>
          </p:nvPr>
        </p:nvSpPr>
        <p:spPr>
          <a:xfrm>
            <a:off x="800100" y="335918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" name="Google Shape;18;p52"/>
          <p:cNvCxnSpPr/>
          <p:nvPr/>
        </p:nvCxnSpPr>
        <p:spPr>
          <a:xfrm>
            <a:off x="3886200" y="4080347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5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834671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0" name="Google Shape;20;p52"/>
          <p:cNvSpPr txBox="1">
            <a:spLocks noGrp="1"/>
          </p:cNvSpPr>
          <p:nvPr>
            <p:ph type="subTitle" idx="1"/>
          </p:nvPr>
        </p:nvSpPr>
        <p:spPr>
          <a:xfrm>
            <a:off x="800100" y="4342606"/>
            <a:ext cx="7543800" cy="200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1" name="Google Shape;21;p52"/>
          <p:cNvCxnSpPr>
            <a:endCxn id="19" idx="0"/>
          </p:cNvCxnSpPr>
          <p:nvPr/>
        </p:nvCxnSpPr>
        <p:spPr>
          <a:xfrm rot="10800000">
            <a:off x="4572000" y="0"/>
            <a:ext cx="0" cy="1104600"/>
          </a:xfrm>
          <a:prstGeom prst="straightConnector1">
            <a:avLst/>
          </a:prstGeom>
          <a:noFill/>
          <a:ln w="9525" cap="flat" cmpd="sng">
            <a:solidFill>
              <a:srgbClr val="B3B3B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2" name="Google Shape;22;p52"/>
          <p:cNvCxnSpPr>
            <a:endCxn id="19" idx="1"/>
          </p:cNvCxnSpPr>
          <p:nvPr/>
        </p:nvCxnSpPr>
        <p:spPr>
          <a:xfrm rot="10800000">
            <a:off x="0" y="1417335"/>
            <a:ext cx="3795300" cy="0"/>
          </a:xfrm>
          <a:prstGeom prst="straightConnector1">
            <a:avLst/>
          </a:prstGeom>
          <a:noFill/>
          <a:ln w="9525" cap="flat" cmpd="sng">
            <a:solidFill>
              <a:srgbClr val="B3B3B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3" name="Google Shape;23;p52"/>
          <p:cNvCxnSpPr>
            <a:endCxn id="19" idx="3"/>
          </p:cNvCxnSpPr>
          <p:nvPr/>
        </p:nvCxnSpPr>
        <p:spPr>
          <a:xfrm>
            <a:off x="5257800" y="1417335"/>
            <a:ext cx="3886200" cy="0"/>
          </a:xfrm>
          <a:prstGeom prst="straightConnector1">
            <a:avLst/>
          </a:prstGeom>
          <a:noFill/>
          <a:ln w="9525" cap="flat" cmpd="sng">
            <a:solidFill>
              <a:srgbClr val="B3B3B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" name="Google Shape;24;p52"/>
          <p:cNvCxnSpPr>
            <a:endCxn id="19" idx="2"/>
          </p:cNvCxnSpPr>
          <p:nvPr/>
        </p:nvCxnSpPr>
        <p:spPr>
          <a:xfrm>
            <a:off x="4572000" y="1784371"/>
            <a:ext cx="0" cy="1050300"/>
          </a:xfrm>
          <a:prstGeom prst="straightConnector1">
            <a:avLst/>
          </a:prstGeom>
          <a:noFill/>
          <a:ln w="9525" cap="flat" cmpd="sng">
            <a:solidFill>
              <a:srgbClr val="B3B3B3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25" name="Google Shape;25;p52"/>
          <p:cNvPicPr preferRelativeResize="0"/>
          <p:nvPr/>
        </p:nvPicPr>
        <p:blipFill rotWithShape="1">
          <a:blip r:embed="rId2">
            <a:alphaModFix/>
          </a:blip>
          <a:srcRect l="3746" t="6894" r="4819" b="8869"/>
          <a:stretch/>
        </p:blipFill>
        <p:spPr>
          <a:xfrm>
            <a:off x="0" y="4618693"/>
            <a:ext cx="1424129" cy="524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py">
  <p:cSld name="Title + Cop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2"/>
          <p:cNvSpPr txBox="1">
            <a:spLocks noGrp="1"/>
          </p:cNvSpPr>
          <p:nvPr>
            <p:ph type="body" idx="1"/>
          </p:nvPr>
        </p:nvSpPr>
        <p:spPr>
          <a:xfrm>
            <a:off x="457863" y="1206500"/>
            <a:ext cx="8228271" cy="333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>
                <a:solidFill>
                  <a:schemeClr val="accent5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•"/>
              <a:defRPr>
                <a:solidFill>
                  <a:schemeClr val="accent5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•"/>
              <a:defRPr>
                <a:solidFill>
                  <a:schemeClr val="accent5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82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82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4" name="Google Shape;214;p8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 - Dark">
  <p:cSld name="Section Slide - Dark">
    <p:bg>
      <p:bgPr>
        <a:solidFill>
          <a:schemeClr val="dk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3"/>
          <p:cNvSpPr txBox="1">
            <a:spLocks noGrp="1"/>
          </p:cNvSpPr>
          <p:nvPr>
            <p:ph type="ctrTitle"/>
          </p:nvPr>
        </p:nvSpPr>
        <p:spPr>
          <a:xfrm>
            <a:off x="800098" y="231399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roxima Nova"/>
              <a:buNone/>
              <a:defRPr sz="3600" b="1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83"/>
          <p:cNvSpPr txBox="1">
            <a:spLocks noGrp="1"/>
          </p:cNvSpPr>
          <p:nvPr>
            <p:ph type="body" idx="1"/>
          </p:nvPr>
        </p:nvSpPr>
        <p:spPr>
          <a:xfrm>
            <a:off x="2135186" y="3159537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0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18" name="Google Shape;218;p83"/>
          <p:cNvCxnSpPr/>
          <p:nvPr/>
        </p:nvCxnSpPr>
        <p:spPr>
          <a:xfrm>
            <a:off x="3886200" y="2967164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19" name="Google Shape;219;p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 - Light">
  <p:cSld name="Section Slide - Light">
    <p:bg>
      <p:bgPr>
        <a:solidFill>
          <a:schemeClr val="lt2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4"/>
          <p:cNvSpPr txBox="1">
            <a:spLocks noGrp="1"/>
          </p:cNvSpPr>
          <p:nvPr>
            <p:ph type="ctrTitle"/>
          </p:nvPr>
        </p:nvSpPr>
        <p:spPr>
          <a:xfrm>
            <a:off x="800098" y="231399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roxima Nova"/>
              <a:buNone/>
              <a:defRPr sz="36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84"/>
          <p:cNvSpPr txBox="1">
            <a:spLocks noGrp="1"/>
          </p:cNvSpPr>
          <p:nvPr>
            <p:ph type="body" idx="1"/>
          </p:nvPr>
        </p:nvSpPr>
        <p:spPr>
          <a:xfrm>
            <a:off x="2135186" y="3159537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0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3" name="Google Shape;223;p84"/>
          <p:cNvCxnSpPr/>
          <p:nvPr/>
        </p:nvCxnSpPr>
        <p:spPr>
          <a:xfrm>
            <a:off x="3886200" y="2967164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24" name="Google Shape;224;p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- Dark">
  <p:cSld name="Thank You - Dark">
    <p:bg>
      <p:bgPr>
        <a:solidFill>
          <a:schemeClr val="dk2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8"/>
          <p:cNvSpPr txBox="1">
            <a:spLocks noGrp="1"/>
          </p:cNvSpPr>
          <p:nvPr>
            <p:ph type="ctrTitle"/>
          </p:nvPr>
        </p:nvSpPr>
        <p:spPr>
          <a:xfrm>
            <a:off x="800098" y="231399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  <a:defRPr sz="4400" b="1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78"/>
          <p:cNvSpPr txBox="1">
            <a:spLocks noGrp="1"/>
          </p:cNvSpPr>
          <p:nvPr>
            <p:ph type="body" idx="1"/>
          </p:nvPr>
        </p:nvSpPr>
        <p:spPr>
          <a:xfrm>
            <a:off x="2135186" y="3198614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 b="0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9" name="Google Shape;229;p78"/>
          <p:cNvSpPr txBox="1">
            <a:spLocks noGrp="1"/>
          </p:cNvSpPr>
          <p:nvPr>
            <p:ph type="body" idx="2"/>
          </p:nvPr>
        </p:nvSpPr>
        <p:spPr>
          <a:xfrm>
            <a:off x="2135186" y="4755446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 b="0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0" name="Google Shape;230;p78"/>
          <p:cNvCxnSpPr/>
          <p:nvPr/>
        </p:nvCxnSpPr>
        <p:spPr>
          <a:xfrm>
            <a:off x="3886200" y="2967164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1" name="Google Shape;231;p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- White">
  <p:cSld name="Thank You - White">
    <p:bg>
      <p:bgPr>
        <a:solidFill>
          <a:schemeClr val="l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80"/>
          <p:cNvSpPr txBox="1">
            <a:spLocks noGrp="1"/>
          </p:cNvSpPr>
          <p:nvPr>
            <p:ph type="ctrTitle"/>
          </p:nvPr>
        </p:nvSpPr>
        <p:spPr>
          <a:xfrm>
            <a:off x="800098" y="231399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roxima Nova"/>
              <a:buNone/>
              <a:defRPr sz="44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80"/>
          <p:cNvSpPr txBox="1">
            <a:spLocks noGrp="1"/>
          </p:cNvSpPr>
          <p:nvPr>
            <p:ph type="body" idx="1"/>
          </p:nvPr>
        </p:nvSpPr>
        <p:spPr>
          <a:xfrm>
            <a:off x="2135186" y="3198614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 b="0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80"/>
          <p:cNvSpPr txBox="1">
            <a:spLocks noGrp="1"/>
          </p:cNvSpPr>
          <p:nvPr>
            <p:ph type="body" idx="2"/>
          </p:nvPr>
        </p:nvSpPr>
        <p:spPr>
          <a:xfrm>
            <a:off x="2135186" y="4755446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 b="0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6" name="Google Shape;236;p80"/>
          <p:cNvCxnSpPr/>
          <p:nvPr/>
        </p:nvCxnSpPr>
        <p:spPr>
          <a:xfrm>
            <a:off x="3886200" y="2967164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7" name="Google Shape;237;p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head + Copy">
  <p:cSld name="Title + Subhead + Cop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9"/>
          <p:cNvSpPr txBox="1">
            <a:spLocks noGrp="1"/>
          </p:cNvSpPr>
          <p:nvPr>
            <p:ph type="body" idx="1"/>
          </p:nvPr>
        </p:nvSpPr>
        <p:spPr>
          <a:xfrm>
            <a:off x="457863" y="1382558"/>
            <a:ext cx="8228271" cy="315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>
                <a:solidFill>
                  <a:schemeClr val="accent5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•"/>
              <a:defRPr>
                <a:solidFill>
                  <a:schemeClr val="accent5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•"/>
              <a:defRPr>
                <a:solidFill>
                  <a:schemeClr val="accent5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9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9"/>
          <p:cNvSpPr txBox="1">
            <a:spLocks noGrp="1"/>
          </p:cNvSpPr>
          <p:nvPr>
            <p:ph type="body" idx="2"/>
          </p:nvPr>
        </p:nvSpPr>
        <p:spPr>
          <a:xfrm>
            <a:off x="457863" y="877790"/>
            <a:ext cx="8228272" cy="50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Char char="•"/>
              <a:defRPr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Char char="•"/>
              <a:defRPr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59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4" name="Google Shape;44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/3 Visual Copy - Left">
  <p:cSld name="2/3 Visual Copy - Lef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4"/>
          <p:cNvSpPr>
            <a:spLocks noGrp="1"/>
          </p:cNvSpPr>
          <p:nvPr>
            <p:ph type="pic" idx="2"/>
          </p:nvPr>
        </p:nvSpPr>
        <p:spPr>
          <a:xfrm>
            <a:off x="6346993" y="1206499"/>
            <a:ext cx="2336800" cy="333375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91" name="Google Shape;91;p64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64"/>
          <p:cNvSpPr txBox="1">
            <a:spLocks noGrp="1"/>
          </p:cNvSpPr>
          <p:nvPr>
            <p:ph type="body" idx="1"/>
          </p:nvPr>
        </p:nvSpPr>
        <p:spPr>
          <a:xfrm>
            <a:off x="457864" y="1206499"/>
            <a:ext cx="5532120" cy="333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64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" name="Google Shape;94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/3 Visual Copy - Right">
  <p:cSld name="2/3 Visual Copy - Righ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5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65"/>
          <p:cNvSpPr txBox="1">
            <a:spLocks noGrp="1"/>
          </p:cNvSpPr>
          <p:nvPr>
            <p:ph type="body" idx="1"/>
          </p:nvPr>
        </p:nvSpPr>
        <p:spPr>
          <a:xfrm>
            <a:off x="3154015" y="1206499"/>
            <a:ext cx="5532120" cy="333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65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9" name="Google Shape;99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5"/>
          <p:cNvSpPr>
            <a:spLocks noGrp="1"/>
          </p:cNvSpPr>
          <p:nvPr>
            <p:ph type="pic" idx="2"/>
          </p:nvPr>
        </p:nvSpPr>
        <p:spPr>
          <a:xfrm>
            <a:off x="457864" y="1206499"/>
            <a:ext cx="2336800" cy="333375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5 Visual Copy - Left">
  <p:cSld name="1/5 Visual Copy - Lef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6"/>
          <p:cNvSpPr txBox="1">
            <a:spLocks noGrp="1"/>
          </p:cNvSpPr>
          <p:nvPr>
            <p:ph type="body" idx="1"/>
          </p:nvPr>
        </p:nvSpPr>
        <p:spPr>
          <a:xfrm>
            <a:off x="4749666" y="1206499"/>
            <a:ext cx="3934127" cy="333360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66"/>
          <p:cNvSpPr txBox="1">
            <a:spLocks noGrp="1"/>
          </p:cNvSpPr>
          <p:nvPr>
            <p:ph type="body" idx="2"/>
          </p:nvPr>
        </p:nvSpPr>
        <p:spPr>
          <a:xfrm>
            <a:off x="457863" y="1206499"/>
            <a:ext cx="3934127" cy="333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66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66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6" name="Google Shape;106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2 Visual Copy - Right">
  <p:cSld name="1/2 Visual Copy - Righ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7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67"/>
          <p:cNvSpPr txBox="1">
            <a:spLocks noGrp="1"/>
          </p:cNvSpPr>
          <p:nvPr>
            <p:ph type="body" idx="1"/>
          </p:nvPr>
        </p:nvSpPr>
        <p:spPr>
          <a:xfrm>
            <a:off x="4752007" y="1206499"/>
            <a:ext cx="3934127" cy="333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67"/>
          <p:cNvSpPr txBox="1"/>
          <p:nvPr/>
        </p:nvSpPr>
        <p:spPr>
          <a:xfrm>
            <a:off x="247828" y="4809581"/>
            <a:ext cx="45702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1" name="Google Shape;111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9598" y="4759191"/>
            <a:ext cx="373147" cy="37314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7"/>
          <p:cNvSpPr txBox="1">
            <a:spLocks noGrp="1"/>
          </p:cNvSpPr>
          <p:nvPr>
            <p:ph type="body" idx="2"/>
          </p:nvPr>
        </p:nvSpPr>
        <p:spPr>
          <a:xfrm>
            <a:off x="457864" y="1206499"/>
            <a:ext cx="3934127" cy="333360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00"/>
              <a:buChar char="•"/>
              <a:defRPr sz="1400"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 - Ocean Blue">
  <p:cSld name="Section Slide - Ocean Blue"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4"/>
          <p:cNvSpPr txBox="1">
            <a:spLocks noGrp="1"/>
          </p:cNvSpPr>
          <p:nvPr>
            <p:ph type="ctrTitle"/>
          </p:nvPr>
        </p:nvSpPr>
        <p:spPr>
          <a:xfrm>
            <a:off x="800100" y="2571750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2" name="Google Shape;182;p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10166" y="1575152"/>
            <a:ext cx="923667" cy="923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 - Earth Green">
  <p:cSld name="Section Slide - Earth Green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75"/>
          <p:cNvSpPr txBox="1">
            <a:spLocks noGrp="1"/>
          </p:cNvSpPr>
          <p:nvPr>
            <p:ph type="ctrTitle"/>
          </p:nvPr>
        </p:nvSpPr>
        <p:spPr>
          <a:xfrm>
            <a:off x="800100" y="2571750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1" i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6" name="Google Shape;186;p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10166" y="1575152"/>
            <a:ext cx="923667" cy="923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3">
  <p:cSld name="Cover Slide 3">
    <p:bg>
      <p:bgPr>
        <a:solidFill>
          <a:schemeClr val="dk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5"/>
          <p:cNvSpPr txBox="1">
            <a:spLocks noGrp="1"/>
          </p:cNvSpPr>
          <p:nvPr>
            <p:ph type="ctrTitle"/>
          </p:nvPr>
        </p:nvSpPr>
        <p:spPr>
          <a:xfrm>
            <a:off x="800100" y="1894021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roxima Nova"/>
              <a:buNone/>
              <a:defRPr sz="2800" b="1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7" name="Google Shape;207;p55"/>
          <p:cNvCxnSpPr/>
          <p:nvPr/>
        </p:nvCxnSpPr>
        <p:spPr>
          <a:xfrm>
            <a:off x="3886200" y="2615179"/>
            <a:ext cx="1371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8" name="Google Shape;208;p55"/>
          <p:cNvSpPr txBox="1">
            <a:spLocks noGrp="1"/>
          </p:cNvSpPr>
          <p:nvPr>
            <p:ph type="subTitle" idx="1"/>
          </p:nvPr>
        </p:nvSpPr>
        <p:spPr>
          <a:xfrm>
            <a:off x="800100" y="2877438"/>
            <a:ext cx="7543800" cy="200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09" name="Google Shape;209;p55" descr="A picture containing text, clip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94" y="4713100"/>
            <a:ext cx="1212606" cy="360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0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50"/>
          <p:cNvSpPr txBox="1">
            <a:spLocks noGrp="1"/>
          </p:cNvSpPr>
          <p:nvPr>
            <p:ph type="body" idx="1"/>
          </p:nvPr>
        </p:nvSpPr>
        <p:spPr>
          <a:xfrm>
            <a:off x="457864" y="1073887"/>
            <a:ext cx="8228271" cy="346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9" r:id="rId3"/>
    <p:sldLayoutId id="2147483660" r:id="rId4"/>
    <p:sldLayoutId id="2147483661" r:id="rId5"/>
    <p:sldLayoutId id="2147483662" r:id="rId6"/>
    <p:sldLayoutId id="2147483669" r:id="rId7"/>
    <p:sldLayoutId id="2147483670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"/>
          <p:cNvSpPr txBox="1">
            <a:spLocks noGrp="1"/>
          </p:cNvSpPr>
          <p:nvPr>
            <p:ph type="ctrTitle"/>
          </p:nvPr>
        </p:nvSpPr>
        <p:spPr>
          <a:xfrm>
            <a:off x="800100" y="335918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</a:pPr>
            <a:r>
              <a:rPr lang="en-US" dirty="0"/>
              <a:t>Internship Project Presentation</a:t>
            </a:r>
            <a:endParaRPr dirty="0"/>
          </a:p>
        </p:txBody>
      </p:sp>
      <p:sp>
        <p:nvSpPr>
          <p:cNvPr id="284" name="Google Shape;284;p3"/>
          <p:cNvSpPr txBox="1">
            <a:spLocks noGrp="1"/>
          </p:cNvSpPr>
          <p:nvPr>
            <p:ph type="subTitle" idx="1"/>
          </p:nvPr>
        </p:nvSpPr>
        <p:spPr>
          <a:xfrm>
            <a:off x="800100" y="4278995"/>
            <a:ext cx="7543800" cy="26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Saptarshi</a:t>
            </a:r>
            <a:r>
              <a:rPr lang="en-US" dirty="0"/>
              <a:t> De Chaudhury | Product Engineering Intern</a:t>
            </a:r>
            <a:endParaRPr dirty="0"/>
          </a:p>
        </p:txBody>
      </p:sp>
      <p:pic>
        <p:nvPicPr>
          <p:cNvPr id="5" name="Picture Placeholder 4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1E37A028-DFE0-D3FB-8607-210892EDD19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t="12056" b="41436"/>
          <a:stretch/>
        </p:blipFill>
        <p:spPr>
          <a:xfrm>
            <a:off x="0" y="0"/>
            <a:ext cx="9144000" cy="2834671"/>
          </a:xfrm>
        </p:spPr>
      </p:pic>
      <p:sp>
        <p:nvSpPr>
          <p:cNvPr id="3" name="Google Shape;327;p8">
            <a:extLst>
              <a:ext uri="{FF2B5EF4-FFF2-40B4-BE49-F238E27FC236}">
                <a16:creationId xmlns:a16="http://schemas.microsoft.com/office/drawing/2014/main" id="{786353DA-4CD6-8774-A8F7-8AFFBDC1A775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921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8">
            <a:extLst>
              <a:ext uri="{FF2B5EF4-FFF2-40B4-BE49-F238E27FC236}">
                <a16:creationId xmlns:a16="http://schemas.microsoft.com/office/drawing/2014/main" id="{A864F6B6-93E7-2F19-25D7-90D257A13BDD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CFF2FEC-2A28-9F03-ED78-25FFEA04E2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16" b="12974"/>
          <a:stretch/>
        </p:blipFill>
        <p:spPr>
          <a:xfrm>
            <a:off x="56693" y="2888426"/>
            <a:ext cx="6007607" cy="1974517"/>
          </a:xfrm>
          <a:prstGeom prst="rect">
            <a:avLst/>
          </a:prstGeom>
        </p:spPr>
      </p:pic>
      <p:pic>
        <p:nvPicPr>
          <p:cNvPr id="9" name="Picture 8" descr="A graph with red lines&#10;&#10;Description automatically generated">
            <a:extLst>
              <a:ext uri="{FF2B5EF4-FFF2-40B4-BE49-F238E27FC236}">
                <a16:creationId xmlns:a16="http://schemas.microsoft.com/office/drawing/2014/main" id="{B758826E-ADCC-EA34-3027-760E94F54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702" y="2713939"/>
            <a:ext cx="2706622" cy="2125545"/>
          </a:xfrm>
          <a:prstGeom prst="rect">
            <a:avLst/>
          </a:prstGeom>
        </p:spPr>
      </p:pic>
      <p:pic>
        <p:nvPicPr>
          <p:cNvPr id="13" name="Picture 12" descr="A graph with a line going up&#10;&#10;Description automatically generated">
            <a:extLst>
              <a:ext uri="{FF2B5EF4-FFF2-40B4-BE49-F238E27FC236}">
                <a16:creationId xmlns:a16="http://schemas.microsoft.com/office/drawing/2014/main" id="{EE56CBE5-6955-C9C7-0129-4580C3534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5702" y="395021"/>
            <a:ext cx="2706622" cy="2260396"/>
          </a:xfrm>
          <a:prstGeom prst="rect">
            <a:avLst/>
          </a:prstGeom>
        </p:spPr>
      </p:pic>
      <p:pic>
        <p:nvPicPr>
          <p:cNvPr id="16" name="Picture 15" descr="A graph of blue and red lines&#10;&#10;Description automatically generated">
            <a:extLst>
              <a:ext uri="{FF2B5EF4-FFF2-40B4-BE49-F238E27FC236}">
                <a16:creationId xmlns:a16="http://schemas.microsoft.com/office/drawing/2014/main" id="{4B303A54-4DB5-DEFF-5DD5-717C1D3E43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952" b="13240"/>
          <a:stretch/>
        </p:blipFill>
        <p:spPr>
          <a:xfrm>
            <a:off x="56693" y="554013"/>
            <a:ext cx="6007607" cy="19424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755D04-778C-5744-B11F-5DB380C899EE}"/>
              </a:ext>
            </a:extLst>
          </p:cNvPr>
          <p:cNvSpPr txBox="1"/>
          <p:nvPr/>
        </p:nvSpPr>
        <p:spPr>
          <a:xfrm>
            <a:off x="430377" y="717031"/>
            <a:ext cx="92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5000 docs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F9A4E7-7005-B0DC-6460-E9FBECB04787}"/>
              </a:ext>
            </a:extLst>
          </p:cNvPr>
          <p:cNvSpPr txBox="1"/>
          <p:nvPr/>
        </p:nvSpPr>
        <p:spPr>
          <a:xfrm>
            <a:off x="430377" y="3037656"/>
            <a:ext cx="92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5000 docs</a:t>
            </a:r>
          </a:p>
        </p:txBody>
      </p:sp>
      <p:sp>
        <p:nvSpPr>
          <p:cNvPr id="19" name="Google Shape;428;p20">
            <a:extLst>
              <a:ext uri="{FF2B5EF4-FFF2-40B4-BE49-F238E27FC236}">
                <a16:creationId xmlns:a16="http://schemas.microsoft.com/office/drawing/2014/main" id="{61B9057D-6DD3-108A-7B28-2A3B065CCA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367"/>
            <a:ext cx="9144000" cy="4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sz="2000" dirty="0">
                <a:solidFill>
                  <a:schemeClr val="accent2"/>
                </a:solidFill>
              </a:rPr>
              <a:t>Multiple Consumer Instances (Batch Size - 5000 documents)</a:t>
            </a:r>
            <a:endParaRPr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41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2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dirty="0">
                <a:solidFill>
                  <a:schemeClr val="accent1"/>
                </a:solidFill>
              </a:rPr>
              <a:t>Observations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44" name="Google Shape;444;p22"/>
          <p:cNvSpPr txBox="1">
            <a:spLocks noGrp="1"/>
          </p:cNvSpPr>
          <p:nvPr>
            <p:ph type="body" idx="2"/>
          </p:nvPr>
        </p:nvSpPr>
        <p:spPr>
          <a:xfrm>
            <a:off x="457864" y="921714"/>
            <a:ext cx="3934127" cy="38331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b="1" dirty="0">
                <a:solidFill>
                  <a:schemeClr val="accent2"/>
                </a:solidFill>
              </a:rPr>
              <a:t>Single Consumer</a:t>
            </a:r>
          </a:p>
          <a:p>
            <a:pPr marL="514350" lvl="0" indent="-285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The consumer consumes the batches from the buffer, in the order of their insertion.</a:t>
            </a:r>
          </a:p>
          <a:p>
            <a:pPr marL="514350" lvl="0" indent="-285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dirty="0">
                <a:solidFill>
                  <a:schemeClr val="accent1"/>
                </a:solidFill>
              </a:rPr>
              <a:t>downward slope</a:t>
            </a:r>
            <a:r>
              <a:rPr lang="en-US" sz="1400" dirty="0"/>
              <a:t> of the graph indicates that the consumer clears the buffer faster than the producer fills it up.</a:t>
            </a:r>
          </a:p>
          <a:p>
            <a:pPr marL="514350" lvl="0" indent="-285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dirty="0">
                <a:solidFill>
                  <a:schemeClr val="accent1"/>
                </a:solidFill>
              </a:rPr>
              <a:t>upward slope</a:t>
            </a:r>
            <a:r>
              <a:rPr lang="en-US" sz="1400" dirty="0"/>
              <a:t> occurs in the graph, when there is a </a:t>
            </a:r>
            <a:r>
              <a:rPr lang="en-US" sz="1400" dirty="0">
                <a:solidFill>
                  <a:schemeClr val="accent1"/>
                </a:solidFill>
              </a:rPr>
              <a:t>spike</a:t>
            </a:r>
            <a:r>
              <a:rPr lang="en-US" sz="1400" dirty="0"/>
              <a:t> in producer requests. Hence the consumer takes longer time to clear the buffer.</a:t>
            </a:r>
          </a:p>
          <a:p>
            <a:pPr marL="514350" lvl="0" indent="-285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Using Kafka as buffer, we get better performance than MongoDB i.e., it takes less time overall from creation to indexing.</a:t>
            </a:r>
            <a:endParaRPr sz="1400" dirty="0"/>
          </a:p>
        </p:txBody>
      </p:sp>
      <p:sp>
        <p:nvSpPr>
          <p:cNvPr id="4" name="Google Shape;444;p22">
            <a:extLst>
              <a:ext uri="{FF2B5EF4-FFF2-40B4-BE49-F238E27FC236}">
                <a16:creationId xmlns:a16="http://schemas.microsoft.com/office/drawing/2014/main" id="{E263FB40-753B-4068-D91E-672B174D3C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51387" y="922338"/>
            <a:ext cx="3997591" cy="383222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None/>
            </a:pPr>
            <a:r>
              <a:rPr lang="en-US" b="1" dirty="0">
                <a:solidFill>
                  <a:schemeClr val="accent2"/>
                </a:solidFill>
              </a:rPr>
              <a:t>Multiple Consumers </a:t>
            </a:r>
          </a:p>
          <a:p>
            <a:pPr marL="514350" lvl="0" indent="-285750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In MongoDB, we </a:t>
            </a:r>
            <a:r>
              <a:rPr lang="en-US" sz="1400" dirty="0">
                <a:solidFill>
                  <a:schemeClr val="accent1"/>
                </a:solidFill>
              </a:rPr>
              <a:t>use a lock</a:t>
            </a:r>
            <a:r>
              <a:rPr lang="en-US" sz="1400" dirty="0"/>
              <a:t> on the buffer to ensure that no two threads consume the same batch. Whereas in Kafka, each consumer thread consumes from a </a:t>
            </a:r>
            <a:r>
              <a:rPr lang="en-US" sz="1400" dirty="0">
                <a:solidFill>
                  <a:schemeClr val="accent1"/>
                </a:solidFill>
              </a:rPr>
              <a:t>separate partition</a:t>
            </a:r>
            <a:r>
              <a:rPr lang="en-US" sz="1400" dirty="0"/>
              <a:t> of the Kafka topic, so there is no race condition.</a:t>
            </a:r>
          </a:p>
          <a:p>
            <a:pPr marL="514350" lvl="0" indent="-285750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In Kafka each thread is independently consuming from separate partitions, so the order of consuming batches is not necessarily same as the order of insertion.</a:t>
            </a:r>
          </a:p>
          <a:p>
            <a:pPr marL="514350" lvl="0" indent="-285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400" dirty="0"/>
              <a:t>Using multiple threads, we get better performance overall using both Kafka and MongoDB, compared to single threaded consumer.</a:t>
            </a:r>
            <a:endParaRPr sz="1400" dirty="0"/>
          </a:p>
        </p:txBody>
      </p:sp>
      <p:sp>
        <p:nvSpPr>
          <p:cNvPr id="5" name="Google Shape;327;p8">
            <a:extLst>
              <a:ext uri="{FF2B5EF4-FFF2-40B4-BE49-F238E27FC236}">
                <a16:creationId xmlns:a16="http://schemas.microsoft.com/office/drawing/2014/main" id="{D9628170-B1CD-C705-04DA-96C53050E1E8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0603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48"/>
          <p:cNvSpPr txBox="1">
            <a:spLocks noGrp="1"/>
          </p:cNvSpPr>
          <p:nvPr>
            <p:ph type="ctrTitle"/>
          </p:nvPr>
        </p:nvSpPr>
        <p:spPr>
          <a:xfrm>
            <a:off x="800098" y="2313999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1129" name="Google Shape;1129;p48"/>
          <p:cNvSpPr txBox="1">
            <a:spLocks noGrp="1"/>
          </p:cNvSpPr>
          <p:nvPr>
            <p:ph type="body" idx="1"/>
          </p:nvPr>
        </p:nvSpPr>
        <p:spPr>
          <a:xfrm>
            <a:off x="2135186" y="3198614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saptarshi.dechaudhury@sprinklr.com</a:t>
            </a:r>
            <a:endParaRPr dirty="0"/>
          </a:p>
        </p:txBody>
      </p:sp>
      <p:sp>
        <p:nvSpPr>
          <p:cNvPr id="1130" name="Google Shape;1130;p48"/>
          <p:cNvSpPr txBox="1">
            <a:spLocks noGrp="1"/>
          </p:cNvSpPr>
          <p:nvPr>
            <p:ph type="body" idx="2"/>
          </p:nvPr>
        </p:nvSpPr>
        <p:spPr>
          <a:xfrm>
            <a:off x="2135186" y="4755446"/>
            <a:ext cx="4873625" cy="37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sprinklr.com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0401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"/>
          <p:cNvSpPr txBox="1">
            <a:spLocks noGrp="1"/>
          </p:cNvSpPr>
          <p:nvPr>
            <p:ph type="body" idx="1"/>
          </p:nvPr>
        </p:nvSpPr>
        <p:spPr>
          <a:xfrm>
            <a:off x="457863" y="853515"/>
            <a:ext cx="8228271" cy="396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rtl="0" fontAlgn="base">
              <a:spcBef>
                <a:spcPts val="57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In real life systems, we often encounter a large number of write/update requests generated by different services, to the primary database being shared across all the entities.</a:t>
            </a:r>
          </a:p>
          <a:p>
            <a:pPr rtl="0" fontAlgn="base">
              <a:spcBef>
                <a:spcPts val="57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Requests may come as a sudden spike. We can decouple the consumer and producer by introducing a buffer database/queue. This protects read-optimised databases from such spikes. </a:t>
            </a:r>
          </a:p>
          <a:p>
            <a:pPr marL="228600" indent="0" rtl="0" fontAlgn="base">
              <a:spcBef>
                <a:spcPts val="0"/>
              </a:spcBef>
              <a:spcAft>
                <a:spcPts val="0"/>
              </a:spcAft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  <a:p>
            <a:pPr marL="5143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Objective – Build a </a:t>
            </a:r>
            <a:r>
              <a:rPr lang="en-IN" sz="1800" dirty="0">
                <a:solidFill>
                  <a:schemeClr val="tx1"/>
                </a:solidFill>
                <a:latin typeface="Proxima Nova" panose="02000506030000020004" pitchFamily="2" charset="0"/>
              </a:rPr>
              <a:t>system to simulate the above situation.</a:t>
            </a:r>
          </a:p>
          <a:p>
            <a:pPr marL="971550" lvl="1" indent="-285750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roxima Nova" panose="02000506030000020004" pitchFamily="2" charset="0"/>
              </a:rPr>
              <a:t>P</a:t>
            </a:r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roducer component produces large number of requests.</a:t>
            </a:r>
          </a:p>
          <a:p>
            <a:pPr marL="971550" lvl="1" indent="-285750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roxima Nova" panose="02000506030000020004" pitchFamily="2" charset="0"/>
              </a:rPr>
              <a:t>C</a:t>
            </a:r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onsumer component consumes requests and indexes data into </a:t>
            </a:r>
            <a:r>
              <a:rPr lang="en-IN" sz="1600" b="0" i="0" u="none" strike="noStrike" dirty="0" err="1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ElasticSearch</a:t>
            </a:r>
            <a:r>
              <a:rPr lang="en-IN" sz="1600" dirty="0">
                <a:solidFill>
                  <a:schemeClr val="tx1"/>
                </a:solidFill>
                <a:latin typeface="Proxima Nova" panose="02000506030000020004" pitchFamily="2" charset="0"/>
              </a:rPr>
              <a:t>.</a:t>
            </a:r>
          </a:p>
          <a:p>
            <a:pPr marL="971550" lvl="1" indent="-285750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Analyse performance of the syste</a:t>
            </a:r>
            <a:r>
              <a:rPr lang="en-IN" sz="1600" dirty="0">
                <a:solidFill>
                  <a:schemeClr val="tx1"/>
                </a:solidFill>
                <a:latin typeface="Proxima Nova" panose="02000506030000020004" pitchFamily="2" charset="0"/>
              </a:rPr>
              <a:t>m and time taken using different types of buffers, as well as different batch sizes.</a:t>
            </a:r>
            <a:endParaRPr lang="en-IN" sz="1600" b="0" i="0" u="none" strike="noStrike" dirty="0">
              <a:solidFill>
                <a:schemeClr val="tx1"/>
              </a:solidFill>
              <a:effectLst/>
              <a:latin typeface="Proxima Nova" panose="02000506030000020004" pitchFamily="2" charset="0"/>
            </a:endParaRPr>
          </a:p>
        </p:txBody>
      </p:sp>
      <p:sp>
        <p:nvSpPr>
          <p:cNvPr id="358" name="Google Shape;358;p11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dirty="0">
                <a:solidFill>
                  <a:schemeClr val="accent2"/>
                </a:solidFill>
              </a:rPr>
              <a:t>Problem Statement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" name="Google Shape;327;p8">
            <a:extLst>
              <a:ext uri="{FF2B5EF4-FFF2-40B4-BE49-F238E27FC236}">
                <a16:creationId xmlns:a16="http://schemas.microsoft.com/office/drawing/2014/main" id="{BF2A775A-6F11-D178-4F43-90EF27318E94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0"/>
          <p:cNvSpPr txBox="1">
            <a:spLocks noGrp="1"/>
          </p:cNvSpPr>
          <p:nvPr>
            <p:ph type="ctrTitle"/>
          </p:nvPr>
        </p:nvSpPr>
        <p:spPr>
          <a:xfrm>
            <a:off x="800100" y="2571750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</a:pPr>
            <a:r>
              <a:rPr lang="en-US" dirty="0"/>
              <a:t>Solution Overview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0295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9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dirty="0">
                <a:solidFill>
                  <a:schemeClr val="accent3"/>
                </a:solidFill>
              </a:rPr>
              <a:t>Producer Component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23" name="Google Shape;423;p19"/>
          <p:cNvSpPr txBox="1">
            <a:spLocks noGrp="1"/>
          </p:cNvSpPr>
          <p:nvPr>
            <p:ph type="body" idx="1"/>
          </p:nvPr>
        </p:nvSpPr>
        <p:spPr>
          <a:xfrm>
            <a:off x="457864" y="914400"/>
            <a:ext cx="8228270" cy="3625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/>
              <a:t>Creates documents in batches and sends write request to the buffer for storage of the batch.</a:t>
            </a:r>
          </a:p>
          <a:p>
            <a:pPr marL="285750" indent="-285750">
              <a:spcBef>
                <a:spcPts val="95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Two types of buffer used: </a:t>
            </a:r>
            <a:r>
              <a:rPr lang="en-US" sz="1800" b="1" dirty="0">
                <a:solidFill>
                  <a:schemeClr val="accent3"/>
                </a:solidFill>
              </a:rPr>
              <a:t>MongoDB</a:t>
            </a:r>
            <a:r>
              <a:rPr lang="en-US" sz="1800" dirty="0"/>
              <a:t> and </a:t>
            </a:r>
            <a:r>
              <a:rPr lang="en-US" sz="1800" b="1" dirty="0">
                <a:solidFill>
                  <a:schemeClr val="accent3"/>
                </a:solidFill>
              </a:rPr>
              <a:t>Apache Kafka</a:t>
            </a:r>
            <a:r>
              <a:rPr lang="en-US" sz="1800" dirty="0"/>
              <a:t>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/>
              <a:t>Producer changes its rate of production at regular intervals (5 seconds), to simulate varying request traffic.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/>
                </a:solidFill>
              </a:rPr>
              <a:t>Utilized scheduling</a:t>
            </a:r>
            <a:r>
              <a:rPr lang="en-US" sz="1800" dirty="0"/>
              <a:t> in </a:t>
            </a:r>
            <a:r>
              <a:rPr lang="en-US" sz="1800" b="1" dirty="0">
                <a:solidFill>
                  <a:schemeClr val="accent3"/>
                </a:solidFill>
              </a:rPr>
              <a:t>Spring</a:t>
            </a:r>
            <a:r>
              <a:rPr lang="en-US" sz="1800" dirty="0"/>
              <a:t>, to keep the producer running and change its rate at regular intervals.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/>
                </a:solidFill>
              </a:rPr>
              <a:t>Spikes</a:t>
            </a:r>
            <a:r>
              <a:rPr lang="en-US" sz="1800" dirty="0"/>
              <a:t> introduced in the producer by way of increased frequency of scheduling.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/>
              <a:t>Computes the number of batches created in each interval, and the time taken to create each batch.</a:t>
            </a:r>
          </a:p>
        </p:txBody>
      </p:sp>
      <p:sp>
        <p:nvSpPr>
          <p:cNvPr id="2" name="Google Shape;327;p8">
            <a:extLst>
              <a:ext uri="{FF2B5EF4-FFF2-40B4-BE49-F238E27FC236}">
                <a16:creationId xmlns:a16="http://schemas.microsoft.com/office/drawing/2014/main" id="{C91DD3C6-B738-D729-090E-274386C388FD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0"/>
          <p:cNvSpPr txBox="1">
            <a:spLocks noGrp="1"/>
          </p:cNvSpPr>
          <p:nvPr>
            <p:ph type="title"/>
          </p:nvPr>
        </p:nvSpPr>
        <p:spPr>
          <a:xfrm>
            <a:off x="457864" y="324471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dirty="0">
                <a:solidFill>
                  <a:schemeClr val="accent1"/>
                </a:solidFill>
              </a:rPr>
              <a:t>Consumer Component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29" name="Google Shape;429;p20"/>
          <p:cNvSpPr txBox="1">
            <a:spLocks noGrp="1"/>
          </p:cNvSpPr>
          <p:nvPr>
            <p:ph type="body" idx="1"/>
          </p:nvPr>
        </p:nvSpPr>
        <p:spPr>
          <a:xfrm>
            <a:off x="457864" y="982563"/>
            <a:ext cx="8156709" cy="3856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/>
              <a:t>Removes a batch of documents from the buffer.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sz="1800" dirty="0"/>
              <a:t>Extracts individual documents from the batch and sends a bulk indexing request to </a:t>
            </a:r>
            <a:r>
              <a:rPr lang="en-US" sz="1800" b="1" dirty="0" err="1">
                <a:solidFill>
                  <a:schemeClr val="accent1"/>
                </a:solidFill>
              </a:rPr>
              <a:t>ElasticSearch</a:t>
            </a:r>
            <a:r>
              <a:rPr lang="en-US" sz="1800" dirty="0"/>
              <a:t> index.</a:t>
            </a:r>
          </a:p>
          <a:p>
            <a:pPr marL="285750" indent="-285750">
              <a:spcBef>
                <a:spcPts val="95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Consumer scheduled to </a:t>
            </a:r>
            <a:r>
              <a:rPr lang="en-US" sz="1800" dirty="0">
                <a:solidFill>
                  <a:schemeClr val="accent1"/>
                </a:solidFill>
              </a:rPr>
              <a:t>run for some time</a:t>
            </a:r>
            <a:r>
              <a:rPr lang="en-US" sz="1800" dirty="0"/>
              <a:t> (20 seconds) and then </a:t>
            </a:r>
            <a:r>
              <a:rPr lang="en-US" sz="1800" dirty="0">
                <a:solidFill>
                  <a:schemeClr val="accent1"/>
                </a:solidFill>
              </a:rPr>
              <a:t>sleep</a:t>
            </a:r>
            <a:r>
              <a:rPr lang="en-US" sz="1800" dirty="0"/>
              <a:t> for 10 seconds, before waking up again. This allows documents to be accumulated in the buffer.</a:t>
            </a:r>
          </a:p>
          <a:p>
            <a:pPr marL="285750" indent="-285750">
              <a:spcBef>
                <a:spcPts val="95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Computes the total time taken for each batch from creation to indexing in </a:t>
            </a:r>
            <a:r>
              <a:rPr lang="en-US" sz="1800" dirty="0" err="1"/>
              <a:t>ElasticSearch</a:t>
            </a:r>
            <a:r>
              <a:rPr lang="en-US" sz="1800" dirty="0"/>
              <a:t>. Also computes time taken to extract each batch from the buffer and process it.</a:t>
            </a:r>
          </a:p>
        </p:txBody>
      </p:sp>
      <p:sp>
        <p:nvSpPr>
          <p:cNvPr id="2" name="Google Shape;327;p8">
            <a:extLst>
              <a:ext uri="{FF2B5EF4-FFF2-40B4-BE49-F238E27FC236}">
                <a16:creationId xmlns:a16="http://schemas.microsoft.com/office/drawing/2014/main" id="{E3F076BD-DBD4-8E1F-176E-DB5C4F18965E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0"/>
          <p:cNvSpPr txBox="1">
            <a:spLocks noGrp="1"/>
          </p:cNvSpPr>
          <p:nvPr>
            <p:ph type="title"/>
          </p:nvPr>
        </p:nvSpPr>
        <p:spPr>
          <a:xfrm>
            <a:off x="457864" y="0"/>
            <a:ext cx="8228271" cy="529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dirty="0">
                <a:solidFill>
                  <a:schemeClr val="accent5"/>
                </a:solidFill>
              </a:rPr>
              <a:t>Workflow Diagram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2" name="Google Shape;327;p8">
            <a:extLst>
              <a:ext uri="{FF2B5EF4-FFF2-40B4-BE49-F238E27FC236}">
                <a16:creationId xmlns:a16="http://schemas.microsoft.com/office/drawing/2014/main" id="{E3F076BD-DBD4-8E1F-176E-DB5C4F18965E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Picture 17" descr="A diagram of a single consumer&#10;&#10;Description automatically generated">
            <a:extLst>
              <a:ext uri="{FF2B5EF4-FFF2-40B4-BE49-F238E27FC236}">
                <a16:creationId xmlns:a16="http://schemas.microsoft.com/office/drawing/2014/main" id="{A53005F9-1035-E775-42A2-D7F0D3578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42" y="529044"/>
            <a:ext cx="7326943" cy="1104511"/>
          </a:xfrm>
          <a:prstGeom prst="rect">
            <a:avLst/>
          </a:prstGeom>
        </p:spPr>
      </p:pic>
      <p:pic>
        <p:nvPicPr>
          <p:cNvPr id="20" name="Picture 19" descr="A diagram of a diagram&#10;&#10;Description automatically generated">
            <a:extLst>
              <a:ext uri="{FF2B5EF4-FFF2-40B4-BE49-F238E27FC236}">
                <a16:creationId xmlns:a16="http://schemas.microsoft.com/office/drawing/2014/main" id="{9C744E04-D6F4-E6AA-F236-C19A1AC32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42" y="1741336"/>
            <a:ext cx="7326943" cy="309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57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9"/>
          <p:cNvSpPr txBox="1">
            <a:spLocks noGrp="1"/>
          </p:cNvSpPr>
          <p:nvPr>
            <p:ph type="ctrTitle"/>
          </p:nvPr>
        </p:nvSpPr>
        <p:spPr>
          <a:xfrm>
            <a:off x="800100" y="2571750"/>
            <a:ext cx="7543800" cy="45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</a:pPr>
            <a:r>
              <a:rPr lang="en-US" dirty="0"/>
              <a:t>Performance Analysis</a:t>
            </a:r>
            <a:endParaRPr dirty="0"/>
          </a:p>
        </p:txBody>
      </p:sp>
      <p:sp>
        <p:nvSpPr>
          <p:cNvPr id="2" name="Google Shape;327;p8">
            <a:extLst>
              <a:ext uri="{FF2B5EF4-FFF2-40B4-BE49-F238E27FC236}">
                <a16:creationId xmlns:a16="http://schemas.microsoft.com/office/drawing/2014/main" id="{21B8E0E2-3E31-BD7A-A710-F348BE088840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9665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8">
            <a:extLst>
              <a:ext uri="{FF2B5EF4-FFF2-40B4-BE49-F238E27FC236}">
                <a16:creationId xmlns:a16="http://schemas.microsoft.com/office/drawing/2014/main" id="{A864F6B6-93E7-2F19-25D7-90D257A13BDD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Picture 12" descr="A graph of a graph&#10;&#10;Description automatically generated">
            <a:extLst>
              <a:ext uri="{FF2B5EF4-FFF2-40B4-BE49-F238E27FC236}">
                <a16:creationId xmlns:a16="http://schemas.microsoft.com/office/drawing/2014/main" id="{A2B11AA4-0D4B-C825-1633-F2616EABC0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072"/>
          <a:stretch/>
        </p:blipFill>
        <p:spPr>
          <a:xfrm>
            <a:off x="685800" y="439541"/>
            <a:ext cx="7712050" cy="2139210"/>
          </a:xfrm>
          <a:prstGeom prst="rect">
            <a:avLst/>
          </a:prstGeom>
        </p:spPr>
      </p:pic>
      <p:pic>
        <p:nvPicPr>
          <p:cNvPr id="15" name="Picture 14" descr="A graph showing a number of different colored lines&#10;&#10;Description automatically generated">
            <a:extLst>
              <a:ext uri="{FF2B5EF4-FFF2-40B4-BE49-F238E27FC236}">
                <a16:creationId xmlns:a16="http://schemas.microsoft.com/office/drawing/2014/main" id="{9B3AD232-E654-F6B7-C3DC-E0498AEB89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992"/>
          <a:stretch/>
        </p:blipFill>
        <p:spPr>
          <a:xfrm>
            <a:off x="685800" y="2657444"/>
            <a:ext cx="7712050" cy="21921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FFDC8AA-51CC-ADBF-6BC9-5FC0F4A6DCB3}"/>
              </a:ext>
            </a:extLst>
          </p:cNvPr>
          <p:cNvSpPr txBox="1"/>
          <p:nvPr/>
        </p:nvSpPr>
        <p:spPr>
          <a:xfrm>
            <a:off x="1133855" y="665889"/>
            <a:ext cx="1872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2000 docs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BEB162-B415-DBB9-305D-81B4B2CE2567}"/>
              </a:ext>
            </a:extLst>
          </p:cNvPr>
          <p:cNvSpPr txBox="1"/>
          <p:nvPr/>
        </p:nvSpPr>
        <p:spPr>
          <a:xfrm>
            <a:off x="1133855" y="2903544"/>
            <a:ext cx="1872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2000 docs</a:t>
            </a:r>
          </a:p>
        </p:txBody>
      </p:sp>
      <p:sp>
        <p:nvSpPr>
          <p:cNvPr id="18" name="Google Shape;428;p20">
            <a:extLst>
              <a:ext uri="{FF2B5EF4-FFF2-40B4-BE49-F238E27FC236}">
                <a16:creationId xmlns:a16="http://schemas.microsoft.com/office/drawing/2014/main" id="{4D1713FD-A3D2-21E9-D275-0D2D8DD419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367"/>
            <a:ext cx="9144000" cy="4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sz="2000" dirty="0">
                <a:solidFill>
                  <a:schemeClr val="accent2"/>
                </a:solidFill>
              </a:rPr>
              <a:t>Single Consumer Instance</a:t>
            </a:r>
            <a:endParaRPr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8">
            <a:extLst>
              <a:ext uri="{FF2B5EF4-FFF2-40B4-BE49-F238E27FC236}">
                <a16:creationId xmlns:a16="http://schemas.microsoft.com/office/drawing/2014/main" id="{A864F6B6-93E7-2F19-25D7-90D257A13BDD}"/>
              </a:ext>
            </a:extLst>
          </p:cNvPr>
          <p:cNvSpPr txBox="1"/>
          <p:nvPr/>
        </p:nvSpPr>
        <p:spPr>
          <a:xfrm>
            <a:off x="2891233" y="4839484"/>
            <a:ext cx="3361534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600"/>
            </a:pP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© 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2023 </a:t>
            </a:r>
            <a:r>
              <a:rPr lang="en-US" sz="600" b="0" i="0" u="none" strike="noStrike" cap="none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Sprinklr, Inc. CONFIDENTIAL - INTERNAL ONLY. All rights reserved.</a:t>
            </a:r>
            <a:r>
              <a:rPr lang="en-US" sz="600" dirty="0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rPr>
              <a:t>  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FD0DED4-FAE9-91B6-2D80-1FC2A2E0D0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22" b="12278"/>
          <a:stretch/>
        </p:blipFill>
        <p:spPr>
          <a:xfrm>
            <a:off x="56693" y="497574"/>
            <a:ext cx="6007608" cy="2074175"/>
          </a:xfrm>
          <a:prstGeom prst="rect">
            <a:avLst/>
          </a:prstGeom>
        </p:spPr>
      </p:pic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F86726B-01AC-DB5F-95F5-165E0A7084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622" b="12278"/>
          <a:stretch/>
        </p:blipFill>
        <p:spPr>
          <a:xfrm>
            <a:off x="56693" y="2808676"/>
            <a:ext cx="6007607" cy="2074175"/>
          </a:xfrm>
          <a:prstGeom prst="rect">
            <a:avLst/>
          </a:prstGeom>
        </p:spPr>
      </p:pic>
      <p:pic>
        <p:nvPicPr>
          <p:cNvPr id="7" name="Picture 6" descr="A graph showing the number of threads&#10;&#10;Description automatically generated">
            <a:extLst>
              <a:ext uri="{FF2B5EF4-FFF2-40B4-BE49-F238E27FC236}">
                <a16:creationId xmlns:a16="http://schemas.microsoft.com/office/drawing/2014/main" id="{EAFFA423-33F7-A4E4-268A-3183FC9A4F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704"/>
          <a:stretch/>
        </p:blipFill>
        <p:spPr>
          <a:xfrm>
            <a:off x="6252764" y="452656"/>
            <a:ext cx="2759559" cy="2147491"/>
          </a:xfrm>
          <a:prstGeom prst="rect">
            <a:avLst/>
          </a:prstGeom>
        </p:spPr>
      </p:pic>
      <p:pic>
        <p:nvPicPr>
          <p:cNvPr id="10" name="Picture 9" descr="A graph showing a number of threads&#10;&#10;Description automatically generated">
            <a:extLst>
              <a:ext uri="{FF2B5EF4-FFF2-40B4-BE49-F238E27FC236}">
                <a16:creationId xmlns:a16="http://schemas.microsoft.com/office/drawing/2014/main" id="{73B1CB21-D440-B511-B4D4-AB150366ED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441"/>
          <a:stretch/>
        </p:blipFill>
        <p:spPr>
          <a:xfrm>
            <a:off x="6252765" y="2691993"/>
            <a:ext cx="2759559" cy="21474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DCF031-2B78-236F-3F70-AB9238A0A938}"/>
              </a:ext>
            </a:extLst>
          </p:cNvPr>
          <p:cNvSpPr txBox="1"/>
          <p:nvPr/>
        </p:nvSpPr>
        <p:spPr>
          <a:xfrm>
            <a:off x="431595" y="2975954"/>
            <a:ext cx="92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2000 docs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755D04-778C-5744-B11F-5DB380C899EE}"/>
              </a:ext>
            </a:extLst>
          </p:cNvPr>
          <p:cNvSpPr txBox="1"/>
          <p:nvPr/>
        </p:nvSpPr>
        <p:spPr>
          <a:xfrm>
            <a:off x="431595" y="655342"/>
            <a:ext cx="92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" panose="02000506030000020004" pitchFamily="2" charset="0"/>
              </a:rPr>
              <a:t>Batch Size: 2000 docs</a:t>
            </a:r>
          </a:p>
        </p:txBody>
      </p:sp>
      <p:sp>
        <p:nvSpPr>
          <p:cNvPr id="16" name="Google Shape;428;p20">
            <a:extLst>
              <a:ext uri="{FF2B5EF4-FFF2-40B4-BE49-F238E27FC236}">
                <a16:creationId xmlns:a16="http://schemas.microsoft.com/office/drawing/2014/main" id="{9F7189E8-BD26-C8C3-94A4-3A447A1ED3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367"/>
            <a:ext cx="9144000" cy="4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xima Nova"/>
              <a:buNone/>
            </a:pPr>
            <a:r>
              <a:rPr lang="en-US" sz="2000" dirty="0">
                <a:solidFill>
                  <a:schemeClr val="accent2"/>
                </a:solidFill>
              </a:rPr>
              <a:t>Multiple Consumer Instances (Batch Size - 2000 documents)</a:t>
            </a:r>
            <a:endParaRPr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490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rinklr Brand">
      <a:dk1>
        <a:srgbClr val="000000"/>
      </a:dk1>
      <a:lt1>
        <a:srgbClr val="FFFFFF"/>
      </a:lt1>
      <a:dk2>
        <a:srgbClr val="2F3840"/>
      </a:dk2>
      <a:lt2>
        <a:srgbClr val="F1EFEF"/>
      </a:lt2>
      <a:accent1>
        <a:srgbClr val="00BAE7"/>
      </a:accent1>
      <a:accent2>
        <a:srgbClr val="128ACB"/>
      </a:accent2>
      <a:accent3>
        <a:srgbClr val="6FBE54"/>
      </a:accent3>
      <a:accent4>
        <a:srgbClr val="C9D132"/>
      </a:accent4>
      <a:accent5>
        <a:srgbClr val="F9A118"/>
      </a:accent5>
      <a:accent6>
        <a:srgbClr val="AA509E"/>
      </a:accent6>
      <a:hlink>
        <a:srgbClr val="0034C5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7AD3F468DAAD4884C045B8878659B9" ma:contentTypeVersion="15" ma:contentTypeDescription="Create a new document." ma:contentTypeScope="" ma:versionID="04a1ef5ac2d095a9965a7298cda01729">
  <xsd:schema xmlns:xsd="http://www.w3.org/2001/XMLSchema" xmlns:xs="http://www.w3.org/2001/XMLSchema" xmlns:p="http://schemas.microsoft.com/office/2006/metadata/properties" xmlns:ns2="ea4479ea-fc37-4f6c-8f1f-ca7bd1c9a7ed" xmlns:ns3="12a7d511-5c4a-45b2-b4f3-df680c8673e5" targetNamespace="http://schemas.microsoft.com/office/2006/metadata/properties" ma:root="true" ma:fieldsID="e090f915e18448f2f173c2a4c7e16f48" ns2:_="" ns3:_="">
    <xsd:import namespace="ea4479ea-fc37-4f6c-8f1f-ca7bd1c9a7ed"/>
    <xsd:import namespace="12a7d511-5c4a-45b2-b4f3-df680c8673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4479ea-fc37-4f6c-8f1f-ca7bd1c9a7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b9a2327a-2078-47c1-a4f2-d0fabf55ea2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a7d511-5c4a-45b2-b4f3-df680c8673e5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19ee6e4c-aaa6-4982-aa8a-7837a1e005b2}" ma:internalName="TaxCatchAll" ma:showField="CatchAllData" ma:web="12a7d511-5c4a-45b2-b4f3-df680c8673e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a4479ea-fc37-4f6c-8f1f-ca7bd1c9a7ed">
      <Terms xmlns="http://schemas.microsoft.com/office/infopath/2007/PartnerControls"/>
    </lcf76f155ced4ddcb4097134ff3c332f>
    <TaxCatchAll xmlns="12a7d511-5c4a-45b2-b4f3-df680c8673e5" xsi:nil="true"/>
  </documentManagement>
</p:properties>
</file>

<file path=customXml/itemProps1.xml><?xml version="1.0" encoding="utf-8"?>
<ds:datastoreItem xmlns:ds="http://schemas.openxmlformats.org/officeDocument/2006/customXml" ds:itemID="{1041681D-D5B7-4829-831E-FEDB80FBC16A}">
  <ds:schemaRefs>
    <ds:schemaRef ds:uri="12a7d511-5c4a-45b2-b4f3-df680c8673e5"/>
    <ds:schemaRef ds:uri="ea4479ea-fc37-4f6c-8f1f-ca7bd1c9a7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70CD579-C899-42A1-9DFB-E97C33187E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027004-6F6E-40EA-97C8-9ECFFD8A2A7B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www.w3.org/XML/1998/namespace"/>
    <ds:schemaRef ds:uri="12a7d511-5c4a-45b2-b4f3-df680c8673e5"/>
    <ds:schemaRef ds:uri="http://schemas.microsoft.com/office/2006/metadata/properties"/>
    <ds:schemaRef ds:uri="http://purl.org/dc/elements/1.1/"/>
    <ds:schemaRef ds:uri="http://schemas.microsoft.com/office/infopath/2007/PartnerControls"/>
    <ds:schemaRef ds:uri="ea4479ea-fc37-4f6c-8f1f-ca7bd1c9a7ed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5663</TotalTime>
  <Words>724</Words>
  <Application>Microsoft Macintosh PowerPoint</Application>
  <PresentationFormat>On-screen Show (16:9)</PresentationFormat>
  <Paragraphs>59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Open Sans</vt:lpstr>
      <vt:lpstr>Proxima Nova</vt:lpstr>
      <vt:lpstr>Arial</vt:lpstr>
      <vt:lpstr>Office Theme</vt:lpstr>
      <vt:lpstr>Internship Project Presentation</vt:lpstr>
      <vt:lpstr>Problem Statement</vt:lpstr>
      <vt:lpstr>Solution Overview</vt:lpstr>
      <vt:lpstr>Producer Component</vt:lpstr>
      <vt:lpstr>Consumer Component</vt:lpstr>
      <vt:lpstr>Workflow Diagram</vt:lpstr>
      <vt:lpstr>Performance Analysis</vt:lpstr>
      <vt:lpstr>Single Consumer Instance</vt:lpstr>
      <vt:lpstr>Multiple Consumer Instances (Batch Size - 2000 documents)</vt:lpstr>
      <vt:lpstr>Multiple Consumer Instances (Batch Size - 5000 documents)</vt:lpstr>
      <vt:lpstr>Observations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 version - slide template instructions </dc:title>
  <dc:creator>margaret.mayer</dc:creator>
  <cp:lastModifiedBy>Saptarshi De Chaudhury</cp:lastModifiedBy>
  <cp:revision>5</cp:revision>
  <dcterms:created xsi:type="dcterms:W3CDTF">2021-02-13T16:20:06Z</dcterms:created>
  <dcterms:modified xsi:type="dcterms:W3CDTF">2023-07-11T07:05:58Z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0x010100D77AD3F468DAAD4884C045B8878659B9</vt:lpwstr>
  </property>
  <property fmtid="{D5CDD505-2E9C-101B-9397-08002B2CF9AE}" pid="3" name="MediaServiceImageTags">
    <vt:lpwstr/>
  </property>
</Properties>
</file>

<file path=docProps/thumbnail.jpeg>
</file>